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8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5" r:id="rId12"/>
    <p:sldId id="264" r:id="rId13"/>
    <p:sldId id="266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4DA9B-3185-47FB-915C-1681FD95FB3C}" type="datetimeFigureOut">
              <a:rPr lang="pt-BR" smtClean="0"/>
              <a:t>08/04/2015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624DA-D187-41C4-A4C0-F920C0404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54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624DA-D187-41C4-A4C0-F920C040464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00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F45E-3FB6-40EA-8C09-8652910F51FE}" type="datetimeFigureOut">
              <a:rPr lang="pt-BR" smtClean="0"/>
              <a:t>08/04/2015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3CAF-E5AC-46B2-81CC-0B87BDED4F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56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F45E-3FB6-40EA-8C09-8652910F51FE}" type="datetimeFigureOut">
              <a:rPr lang="pt-BR" smtClean="0"/>
              <a:t>08/04/2015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3CAF-E5AC-46B2-81CC-0B87BDED4F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1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F45E-3FB6-40EA-8C09-8652910F51FE}" type="datetimeFigureOut">
              <a:rPr lang="pt-BR" smtClean="0"/>
              <a:t>08/04/2015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3CAF-E5AC-46B2-81CC-0B87BDED4F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55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F45E-3FB6-40EA-8C09-8652910F51FE}" type="datetimeFigureOut">
              <a:rPr lang="pt-BR" smtClean="0"/>
              <a:t>08/04/2015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3CAF-E5AC-46B2-81CC-0B87BDED4F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61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F45E-3FB6-40EA-8C09-8652910F51FE}" type="datetimeFigureOut">
              <a:rPr lang="pt-BR" smtClean="0"/>
              <a:t>08/04/2015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3CAF-E5AC-46B2-81CC-0B87BDED4F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1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F45E-3FB6-40EA-8C09-8652910F51FE}" type="datetimeFigureOut">
              <a:rPr lang="pt-BR" smtClean="0"/>
              <a:t>08/04/2015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3CAF-E5AC-46B2-81CC-0B87BDED4F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88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F45E-3FB6-40EA-8C09-8652910F51FE}" type="datetimeFigureOut">
              <a:rPr lang="pt-BR" smtClean="0"/>
              <a:t>08/04/2015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3CAF-E5AC-46B2-81CC-0B87BDED4F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89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F45E-3FB6-40EA-8C09-8652910F51FE}" type="datetimeFigureOut">
              <a:rPr lang="pt-BR" smtClean="0"/>
              <a:t>08/04/2015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3CAF-E5AC-46B2-81CC-0B87BDED4F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9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F45E-3FB6-40EA-8C09-8652910F51FE}" type="datetimeFigureOut">
              <a:rPr lang="pt-BR" smtClean="0"/>
              <a:t>08/04/2015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3CAF-E5AC-46B2-81CC-0B87BDED4F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75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F45E-3FB6-40EA-8C09-8652910F51FE}" type="datetimeFigureOut">
              <a:rPr lang="pt-BR" smtClean="0"/>
              <a:t>08/04/2015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3CAF-E5AC-46B2-81CC-0B87BDED4F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926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F45E-3FB6-40EA-8C09-8652910F51FE}" type="datetimeFigureOut">
              <a:rPr lang="pt-BR" smtClean="0"/>
              <a:t>08/04/2015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3CAF-E5AC-46B2-81CC-0B87BDED4F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69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AF45E-3FB6-40EA-8C09-8652910F51FE}" type="datetimeFigureOut">
              <a:rPr lang="pt-BR" smtClean="0"/>
              <a:t>08/04/2015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E3CAF-E5AC-46B2-81CC-0B87BDED4F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279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93610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dLib BT" panose="04040805040B02020603" pitchFamily="82" charset="0"/>
              </a:rPr>
              <a:t>Planejando a PRÓXIMA década</a:t>
            </a:r>
            <a:endParaRPr lang="pt-BR" dirty="0">
              <a:solidFill>
                <a:schemeClr val="bg1"/>
              </a:solidFill>
              <a:latin typeface="AdLib BT" panose="04040805040B02020603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312368" cy="467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85213"/>
            <a:ext cx="4687814" cy="466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403648" y="133147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CONSELHO MUNICIPAL DE EDUCAÇÃO DE DUQUE DE CAXIAS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26226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29156"/>
            <a:ext cx="2830902" cy="187127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4664"/>
            <a:ext cx="5479567" cy="37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790196"/>
            <a:ext cx="2625325" cy="382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9" y="1687021"/>
            <a:ext cx="2626037" cy="393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436095" y="5661248"/>
            <a:ext cx="2808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latin typeface="AdLib BT" panose="04040805040B02020603" pitchFamily="82" charset="0"/>
              </a:rPr>
              <a:t>2011 / 2019</a:t>
            </a:r>
            <a:endParaRPr lang="pt-BR" sz="3000" b="1" dirty="0">
              <a:latin typeface="AdLib BT" panose="04040805040B02020603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50878" y="5661248"/>
            <a:ext cx="2873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latin typeface="AdLib BT" panose="04040805040B02020603" pitchFamily="82" charset="0"/>
              </a:rPr>
              <a:t>2003 / 2011</a:t>
            </a:r>
            <a:endParaRPr lang="pt-BR" sz="3000" b="1" dirty="0">
              <a:latin typeface="AdLib BT" panose="04040805040B02020603" pitchFamily="82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021104" y="692696"/>
            <a:ext cx="3455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Em 25 de junho, de 2014</a:t>
            </a:r>
          </a:p>
          <a:p>
            <a:pPr algn="ctr"/>
            <a:r>
              <a:rPr lang="pt-BR" b="1" dirty="0" smtClean="0"/>
              <a:t>A Presidente Dilma sanciona a Lei:</a:t>
            </a:r>
          </a:p>
          <a:p>
            <a:pPr algn="ctr"/>
            <a:r>
              <a:rPr lang="pt-BR" b="1" dirty="0" smtClean="0"/>
              <a:t>13.005 \ 2014</a:t>
            </a:r>
          </a:p>
          <a:p>
            <a:pPr algn="ctr"/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13924" y="764704"/>
            <a:ext cx="2593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Em 2010 Lula dá início ao</a:t>
            </a:r>
          </a:p>
          <a:p>
            <a:pPr algn="ctr"/>
            <a:r>
              <a:rPr lang="pt-BR" b="1" dirty="0" smtClean="0"/>
              <a:t>Processo de discussão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491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404664"/>
            <a:ext cx="2736304" cy="552196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49910" y="1607371"/>
            <a:ext cx="2227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u="sng" dirty="0">
                <a:solidFill>
                  <a:schemeClr val="bg1"/>
                </a:solidFill>
              </a:rPr>
              <a:t>Alexandre Cardoso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34711" y="501826"/>
            <a:ext cx="17235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AdLib BT" panose="04040805040B02020603" pitchFamily="82" charset="0"/>
              </a:rPr>
              <a:t>2013</a:t>
            </a:r>
            <a:endParaRPr lang="pt-BR" sz="4400" b="1" dirty="0">
              <a:solidFill>
                <a:schemeClr val="bg1"/>
              </a:solidFill>
              <a:latin typeface="AdLib BT" panose="04040805040B02020603" pitchFamily="82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45661" y="1248925"/>
            <a:ext cx="110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Reeleição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02806" y="6021288"/>
            <a:ext cx="2873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latin typeface="AdLib BT" panose="04040805040B02020603" pitchFamily="82" charset="0"/>
              </a:rPr>
              <a:t>2013 / 2016</a:t>
            </a:r>
            <a:endParaRPr lang="pt-BR" sz="3000" b="1" dirty="0">
              <a:latin typeface="AdLib BT" panose="04040805040B02020603" pitchFamily="8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78726"/>
            <a:ext cx="2219325" cy="205740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41461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3423397" y="3211797"/>
            <a:ext cx="52259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/>
              <a:t>O Plano Municipal de Educação,</a:t>
            </a:r>
          </a:p>
          <a:p>
            <a:pPr algn="ctr"/>
            <a:r>
              <a:rPr lang="pt-BR" sz="2800" b="1" dirty="0"/>
              <a:t>d</a:t>
            </a:r>
            <a:r>
              <a:rPr lang="pt-BR" sz="2800" b="1" dirty="0" smtClean="0"/>
              <a:t>e Duque de Caxias é sancionado </a:t>
            </a:r>
          </a:p>
          <a:p>
            <a:pPr algn="ctr"/>
            <a:r>
              <a:rPr lang="pt-BR" sz="2800" b="1" dirty="0" smtClean="0"/>
              <a:t>em 1 de julho de 2014.</a:t>
            </a:r>
            <a:endParaRPr lang="pt-BR" sz="28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344199" y="4725144"/>
            <a:ext cx="3384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latin typeface="AdLib BT" panose="04040805040B02020603" pitchFamily="82" charset="0"/>
              </a:rPr>
              <a:t>Lei : 2640/2014 </a:t>
            </a:r>
            <a:endParaRPr lang="pt-BR" sz="3000" b="1" dirty="0">
              <a:latin typeface="AdLib 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5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40466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dLib BT" panose="04040805040B02020603" pitchFamily="82" charset="0"/>
              </a:rPr>
              <a:t>20 metas do PLANO NACIONAL DE EDUCAÇÃO</a:t>
            </a:r>
            <a:endParaRPr lang="pt-BR" sz="3600" b="1" dirty="0">
              <a:latin typeface="AdLib BT" panose="04040805040B02020603" pitchFamily="82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556792" y="2060848"/>
            <a:ext cx="61744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Art. 8o  Os Estados, o Distrito Federal e os Municípios deverão elaborar seus correspondentes planos de educação, ou adequar os planos já aprovados em lei, em consonância com as diretrizes, metas e estratégias previstas neste PNE, no prazo de 1 (um) ano contado da publicação desta Lei.</a:t>
            </a:r>
          </a:p>
        </p:txBody>
      </p:sp>
    </p:spTree>
    <p:extLst>
      <p:ext uri="{BB962C8B-B14F-4D97-AF65-F5344CB8AC3E}">
        <p14:creationId xmlns:p14="http://schemas.microsoft.com/office/powerpoint/2010/main" val="23701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60" cy="64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29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87826" y="921638"/>
            <a:ext cx="5756176" cy="1470025"/>
          </a:xfrm>
        </p:spPr>
        <p:txBody>
          <a:bodyPr/>
          <a:lstStyle/>
          <a:p>
            <a:r>
              <a:rPr lang="pt-BR" dirty="0" smtClean="0">
                <a:latin typeface="AdLib BT" panose="04040805040B02020603" pitchFamily="82" charset="0"/>
              </a:rPr>
              <a:t>Emancipado em 1943</a:t>
            </a:r>
            <a:endParaRPr lang="pt-BR" dirty="0">
              <a:latin typeface="AdLib BT" panose="04040805040B02020603" pitchFamily="82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2318995" cy="315723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82278" y="4365104"/>
            <a:ext cx="5709026" cy="1644381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chemeClr val="tx1"/>
                </a:solidFill>
                <a:latin typeface="AdLib BT" panose="04040805040B02020603" pitchFamily="82" charset="0"/>
              </a:rPr>
              <a:t>1º Plano Municipal</a:t>
            </a:r>
          </a:p>
          <a:p>
            <a:r>
              <a:rPr lang="pt-BR" b="1" dirty="0" smtClean="0">
                <a:solidFill>
                  <a:schemeClr val="tx1"/>
                </a:solidFill>
                <a:latin typeface="AdLib BT" panose="04040805040B02020603" pitchFamily="82" charset="0"/>
              </a:rPr>
              <a:t>de  Educação </a:t>
            </a:r>
            <a:r>
              <a:rPr lang="pt-BR" sz="4400" b="1" dirty="0" smtClean="0">
                <a:solidFill>
                  <a:schemeClr val="tx1"/>
                </a:solidFill>
                <a:latin typeface="AdLib BT" panose="04040805040B02020603" pitchFamily="82" charset="0"/>
              </a:rPr>
              <a:t>2014</a:t>
            </a:r>
            <a:endParaRPr lang="pt-BR" sz="4400" b="1" dirty="0">
              <a:solidFill>
                <a:schemeClr val="tx1"/>
              </a:solidFill>
              <a:latin typeface="AdLib BT" panose="04040805040B02020603" pitchFamily="82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2056347" cy="25732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100811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ta para baixo 6"/>
          <p:cNvSpPr/>
          <p:nvPr/>
        </p:nvSpPr>
        <p:spPr>
          <a:xfrm rot="5400000">
            <a:off x="4263187" y="-1128286"/>
            <a:ext cx="2777867" cy="547260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 rot="5400000">
            <a:off x="4139511" y="2343321"/>
            <a:ext cx="2891437" cy="547260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4396827" y="2463031"/>
            <a:ext cx="41764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dirty="0" smtClean="0">
                <a:latin typeface="AdLib BT" panose="04040805040B02020603" pitchFamily="82" charset="0"/>
              </a:rPr>
              <a:t>71 anos</a:t>
            </a:r>
            <a:endParaRPr lang="pt-BR" sz="6600" dirty="0">
              <a:latin typeface="AdLib 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2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 smtClean="0">
                <a:latin typeface="AdLib BT" panose="04040805040B02020603" pitchFamily="82" charset="0"/>
              </a:rPr>
              <a:t>Década de 90</a:t>
            </a:r>
            <a:endParaRPr lang="pt-BR" sz="5400" dirty="0">
              <a:latin typeface="AdLib BT" panose="04040805040B02020603" pitchFamily="82" charset="0"/>
            </a:endParaRPr>
          </a:p>
        </p:txBody>
      </p:sp>
      <p:sp>
        <p:nvSpPr>
          <p:cNvPr id="4" name="Seta para a direita 3"/>
          <p:cNvSpPr/>
          <p:nvPr/>
        </p:nvSpPr>
        <p:spPr>
          <a:xfrm rot="19834286">
            <a:off x="503968" y="1835770"/>
            <a:ext cx="714556" cy="62902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95761" y="1496407"/>
            <a:ext cx="828092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    </a:t>
            </a:r>
            <a:r>
              <a:rPr lang="pt-BR" sz="4000" b="1" dirty="0" smtClean="0">
                <a:latin typeface="AdLib BT" panose="04040805040B02020603" pitchFamily="82" charset="0"/>
              </a:rPr>
              <a:t>Declaração </a:t>
            </a:r>
            <a:r>
              <a:rPr lang="pt-BR" sz="4000" b="1" dirty="0">
                <a:latin typeface="AdLib BT" panose="04040805040B02020603" pitchFamily="82" charset="0"/>
              </a:rPr>
              <a:t>Mundial sobre </a:t>
            </a:r>
            <a:endParaRPr lang="pt-BR" sz="4000" b="1" dirty="0" smtClean="0">
              <a:latin typeface="AdLib BT" panose="04040805040B02020603" pitchFamily="82" charset="0"/>
            </a:endParaRPr>
          </a:p>
          <a:p>
            <a:pPr algn="ctr"/>
            <a:r>
              <a:rPr lang="pt-BR" sz="4000" b="1" dirty="0">
                <a:latin typeface="AdLib BT" panose="04040805040B02020603" pitchFamily="82" charset="0"/>
              </a:rPr>
              <a:t> </a:t>
            </a:r>
            <a:r>
              <a:rPr lang="pt-BR" sz="4000" b="1" dirty="0" smtClean="0">
                <a:latin typeface="AdLib BT" panose="04040805040B02020603" pitchFamily="82" charset="0"/>
              </a:rPr>
              <a:t> Educação </a:t>
            </a:r>
            <a:r>
              <a:rPr lang="pt-BR" sz="4000" b="1" dirty="0">
                <a:latin typeface="AdLib BT" panose="04040805040B02020603" pitchFamily="82" charset="0"/>
              </a:rPr>
              <a:t>para Todos</a:t>
            </a:r>
            <a:endParaRPr lang="pt-BR" sz="4000" dirty="0">
              <a:latin typeface="AdLib BT" panose="04040805040B02020603" pitchFamily="82" charset="0"/>
            </a:endParaRPr>
          </a:p>
          <a:p>
            <a:endParaRPr lang="pt-BR" b="1" dirty="0" smtClean="0"/>
          </a:p>
          <a:p>
            <a:pPr algn="ctr"/>
            <a:r>
              <a:rPr lang="pt-BR" sz="3200" b="1" dirty="0" smtClean="0"/>
              <a:t>(</a:t>
            </a:r>
            <a:r>
              <a:rPr lang="pt-BR" sz="3200" b="1" dirty="0"/>
              <a:t>Conferência de </a:t>
            </a:r>
            <a:r>
              <a:rPr lang="pt-BR" sz="3200" b="1" dirty="0" err="1"/>
              <a:t>Jomtien</a:t>
            </a:r>
            <a:r>
              <a:rPr lang="pt-BR" sz="3200" b="1" dirty="0"/>
              <a:t> </a:t>
            </a:r>
            <a:r>
              <a:rPr lang="pt-BR" sz="3200" b="1" dirty="0" smtClean="0"/>
              <a:t>)</a:t>
            </a:r>
          </a:p>
          <a:p>
            <a:pPr algn="ctr"/>
            <a:r>
              <a:rPr lang="pt-BR" sz="3200" b="1" dirty="0"/>
              <a:t>Tailândia – 5 a 9 de março de 1990.</a:t>
            </a:r>
            <a:r>
              <a:rPr lang="pt-BR" sz="3200" dirty="0"/>
              <a:t> </a:t>
            </a:r>
          </a:p>
          <a:p>
            <a:r>
              <a:rPr lang="pt-BR" b="1" dirty="0"/>
              <a:t> </a:t>
            </a:r>
            <a:endParaRPr lang="pt-BR" dirty="0"/>
          </a:p>
          <a:p>
            <a:r>
              <a:rPr lang="pt-BR" b="1" dirty="0" smtClean="0"/>
              <a:t>   PLANO </a:t>
            </a:r>
            <a:r>
              <a:rPr lang="pt-BR" b="1" dirty="0"/>
              <a:t>DE AÇÃO PARA SATISFAZER AS NECESSIDADES BÁSICAS DE APRENDIZAGEM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          </a:t>
            </a:r>
            <a:r>
              <a:rPr lang="pt-BR" sz="4000" b="1" dirty="0" smtClean="0"/>
              <a:t>LDB </a:t>
            </a:r>
            <a:r>
              <a:rPr lang="pt-BR" sz="4000" b="1" dirty="0"/>
              <a:t>(1996) e PCN (1997)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367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\Pictures\PME HISTÓRICO\Murílio Hing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347864" y="404664"/>
            <a:ext cx="4896544" cy="104797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b="1" dirty="0">
                <a:latin typeface="Arial"/>
                <a:ea typeface="Calibri"/>
                <a:cs typeface="Times New Roman"/>
              </a:rPr>
              <a:t>Murílio de Avellar </a:t>
            </a:r>
            <a:r>
              <a:rPr lang="pt-BR" b="1" dirty="0" err="1">
                <a:latin typeface="Arial"/>
                <a:ea typeface="Calibri"/>
                <a:cs typeface="Times New Roman"/>
              </a:rPr>
              <a:t>Hingel</a:t>
            </a:r>
            <a:r>
              <a:rPr lang="pt-BR" dirty="0">
                <a:latin typeface="Arial"/>
                <a:ea typeface="Calibri"/>
                <a:cs typeface="Times New Roman"/>
              </a:rPr>
              <a:t>  Foi 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Ministro </a:t>
            </a:r>
            <a:r>
              <a:rPr lang="pt-BR" dirty="0">
                <a:latin typeface="Arial"/>
                <a:ea typeface="Calibri"/>
                <a:cs typeface="Times New Roman"/>
              </a:rPr>
              <a:t>da 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Educação</a:t>
            </a:r>
            <a:r>
              <a:rPr lang="pt-BR" dirty="0">
                <a:latin typeface="Arial"/>
                <a:ea typeface="Calibri"/>
                <a:cs typeface="Times New Roman"/>
              </a:rPr>
              <a:t> no governo 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Itamar Franco, </a:t>
            </a:r>
            <a:r>
              <a:rPr lang="pt-BR" dirty="0">
                <a:latin typeface="Arial"/>
                <a:ea typeface="Calibri"/>
                <a:cs typeface="Times New Roman"/>
              </a:rPr>
              <a:t>de 1 de outubro de 1992 a 1 de janeiro de 1995.</a:t>
            </a:r>
            <a:endParaRPr lang="pt-BR" sz="2000" dirty="0">
              <a:ea typeface="Calibri"/>
              <a:cs typeface="Times New Roman"/>
            </a:endParaRPr>
          </a:p>
        </p:txBody>
      </p:sp>
      <p:cxnSp>
        <p:nvCxnSpPr>
          <p:cNvPr id="4" name="Conector angulado 3"/>
          <p:cNvCxnSpPr/>
          <p:nvPr/>
        </p:nvCxnSpPr>
        <p:spPr>
          <a:xfrm rot="10800000" flipV="1">
            <a:off x="2333476" y="1758396"/>
            <a:ext cx="3030612" cy="1728192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516216" y="1883828"/>
            <a:ext cx="21973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 smtClean="0"/>
              <a:t>Presidente</a:t>
            </a:r>
          </a:p>
          <a:p>
            <a:pPr algn="ctr"/>
            <a:r>
              <a:rPr lang="pt-PT" b="1" dirty="0" smtClean="0">
                <a:latin typeface="AdLib BT" panose="04040805040B02020603" pitchFamily="82" charset="0"/>
              </a:rPr>
              <a:t>Fernando Collor</a:t>
            </a:r>
          </a:p>
          <a:p>
            <a:pPr algn="ctr"/>
            <a:r>
              <a:rPr lang="pt-PT" dirty="0" smtClean="0"/>
              <a:t>Ministro da Educação</a:t>
            </a:r>
          </a:p>
          <a:p>
            <a:pPr algn="ctr"/>
            <a:r>
              <a:rPr lang="pt-PT" b="1" dirty="0" smtClean="0">
                <a:latin typeface="AdLib BT" panose="04040805040B02020603" pitchFamily="82" charset="0"/>
              </a:rPr>
              <a:t>Carlos </a:t>
            </a:r>
            <a:r>
              <a:rPr lang="pt-PT" b="1" dirty="0">
                <a:latin typeface="AdLib BT" panose="04040805040B02020603" pitchFamily="82" charset="0"/>
              </a:rPr>
              <a:t>Chiarelli</a:t>
            </a:r>
          </a:p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34" y="3789040"/>
            <a:ext cx="1960042" cy="252412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39552" y="2996952"/>
            <a:ext cx="166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AdLib BT" panose="04040805040B02020603" pitchFamily="82" charset="0"/>
              </a:rPr>
              <a:t>1993</a:t>
            </a:r>
            <a:endParaRPr lang="pt-BR" sz="3600" b="1" dirty="0">
              <a:latin typeface="AdLib BT" panose="04040805040B02020603" pitchFamily="82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127851" y="4293096"/>
            <a:ext cx="4837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dLib BT" panose="04040805040B02020603" pitchFamily="82" charset="0"/>
              </a:rPr>
              <a:t>PLANO DECENAL </a:t>
            </a:r>
          </a:p>
          <a:p>
            <a:pPr algn="ctr"/>
            <a:r>
              <a:rPr lang="pt-BR" sz="3200" b="1" dirty="0" smtClean="0">
                <a:latin typeface="AdLib BT" panose="04040805040B02020603" pitchFamily="82" charset="0"/>
              </a:rPr>
              <a:t>DE EDUCAÇÃO</a:t>
            </a:r>
            <a:endParaRPr lang="pt-BR" sz="3200" b="1" dirty="0">
              <a:latin typeface="AdLib 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0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4" y="548680"/>
            <a:ext cx="64475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 smtClean="0">
                <a:latin typeface="AdLib BT" panose="04040805040B02020603" pitchFamily="82" charset="0"/>
              </a:rPr>
              <a:t>O que rolava em</a:t>
            </a:r>
          </a:p>
          <a:p>
            <a:pPr algn="ctr"/>
            <a:r>
              <a:rPr lang="pt-BR" sz="4400" dirty="0" smtClean="0">
                <a:latin typeface="AdLib BT" panose="04040805040B02020603" pitchFamily="82" charset="0"/>
              </a:rPr>
              <a:t>Duque de Caxias !?!?</a:t>
            </a:r>
            <a:endParaRPr lang="pt-BR" sz="4400" dirty="0">
              <a:latin typeface="AdLib BT" panose="04040805040B02020603" pitchFamily="8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55776" y="1294338"/>
            <a:ext cx="403244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0" dirty="0" smtClean="0">
                <a:latin typeface="AdLib BT" panose="04040805040B02020603" pitchFamily="82" charset="0"/>
              </a:rPr>
              <a:t>?</a:t>
            </a:r>
            <a:endParaRPr lang="pt-BR" sz="40000" dirty="0">
              <a:latin typeface="AdLib 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57635"/>
            <a:ext cx="29803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smtClean="0">
                <a:latin typeface="AdLib BT" panose="04040805040B02020603" pitchFamily="82" charset="0"/>
              </a:rPr>
              <a:t>1993</a:t>
            </a:r>
            <a:endParaRPr lang="pt-BR" sz="8000" dirty="0">
              <a:latin typeface="AdLib BT" panose="04040805040B02020603" pitchFamily="8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99" y="2114335"/>
            <a:ext cx="2763744" cy="410445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53638"/>
            <a:ext cx="5337064" cy="406515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7505" y="1464445"/>
            <a:ext cx="885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AdLib BT" panose="04040805040B02020603" pitchFamily="82" charset="0"/>
              </a:rPr>
              <a:t>CAXIAS CONSTRUIA SEU PLANO DECENAL DE EDUCAÇÃO</a:t>
            </a:r>
            <a:endParaRPr lang="pt-BR" sz="2200" dirty="0">
              <a:latin typeface="AdLib BT" panose="04040805040B02020603" pitchFamily="82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580112" y="572595"/>
            <a:ext cx="1966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Moacyr Rodrigues </a:t>
            </a:r>
            <a:endParaRPr lang="pt-BR" b="1" dirty="0" smtClean="0"/>
          </a:p>
          <a:p>
            <a:pPr algn="ctr"/>
            <a:r>
              <a:rPr lang="pt-BR" b="1" dirty="0" smtClean="0"/>
              <a:t>do </a:t>
            </a:r>
            <a:r>
              <a:rPr lang="pt-BR" b="1" dirty="0"/>
              <a:t>Carmo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7" y="357599"/>
            <a:ext cx="838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628191" y="5921434"/>
            <a:ext cx="333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Secretária Municipal de Educação</a:t>
            </a:r>
          </a:p>
          <a:p>
            <a:pPr algn="ctr"/>
            <a:r>
              <a:rPr lang="pt-BR" b="1" dirty="0" smtClean="0"/>
              <a:t>Professora Maria </a:t>
            </a:r>
            <a:r>
              <a:rPr lang="pt-BR" b="1" dirty="0" err="1" smtClean="0"/>
              <a:t>Hélia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42406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3345"/>
            <a:ext cx="2447925" cy="304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347864" y="548680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Paulo Renato </a:t>
            </a:r>
            <a:r>
              <a:rPr lang="pt-BR" dirty="0"/>
              <a:t>- Foi ministro da Educação durante o governo Fernando Henrique Cardoso de 1 de janeiro de 1995 a 31 de dezembro de </a:t>
            </a:r>
            <a:r>
              <a:rPr lang="pt-BR" dirty="0" smtClean="0"/>
              <a:t>2002.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452236" y="1575674"/>
            <a:ext cx="1440160" cy="172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452236" y="1612302"/>
            <a:ext cx="1334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AdLib BT" panose="04040805040B02020603" pitchFamily="82" charset="0"/>
              </a:rPr>
              <a:t>PNE</a:t>
            </a:r>
            <a:endParaRPr lang="pt-BR" sz="4000" b="1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899311" y="1576774"/>
            <a:ext cx="1440160" cy="172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899311" y="1613402"/>
            <a:ext cx="1334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rgbClr val="FFC000"/>
                </a:solidFill>
                <a:latin typeface="AdLib BT" panose="04040805040B02020603" pitchFamily="82" charset="0"/>
              </a:rPr>
              <a:t>PNE</a:t>
            </a:r>
            <a:endParaRPr lang="pt-BR" sz="4000" b="1" dirty="0">
              <a:solidFill>
                <a:srgbClr val="FFC000"/>
              </a:solidFill>
              <a:latin typeface="AdLib BT" panose="04040805040B02020603" pitchFamily="8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91292" y="2512878"/>
            <a:ext cx="115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C000"/>
                </a:solidFill>
              </a:rPr>
              <a:t>GOVERNO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563607" y="2298595"/>
            <a:ext cx="1282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SOCIEDADE</a:t>
            </a:r>
          </a:p>
          <a:p>
            <a:pPr algn="ctr"/>
            <a:r>
              <a:rPr lang="pt-BR" b="1" dirty="0" smtClean="0">
                <a:solidFill>
                  <a:srgbClr val="C00000"/>
                </a:solidFill>
              </a:rPr>
              <a:t>CIVIL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91416" y="3343973"/>
            <a:ext cx="5445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Disputa no Congresso Nacional</a:t>
            </a:r>
            <a:endParaRPr lang="pt-BR" sz="3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355730" y="4077072"/>
            <a:ext cx="64123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Aprovado o PNE e sancionado com vários </a:t>
            </a:r>
          </a:p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vetos do Presidente Fernando Henrique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23528" y="4077072"/>
            <a:ext cx="2305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rgbClr val="C00000"/>
                </a:solidFill>
                <a:latin typeface="AdLib BT" panose="04040805040B02020603" pitchFamily="82" charset="0"/>
              </a:rPr>
              <a:t>2001 </a:t>
            </a:r>
            <a:endParaRPr lang="pt-BR" sz="5400" b="1" dirty="0">
              <a:solidFill>
                <a:srgbClr val="C00000"/>
              </a:solidFill>
              <a:latin typeface="AdLib BT" panose="04040805040B02020603" pitchFamily="82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54247" y="5264040"/>
            <a:ext cx="8930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Art. 2</a:t>
            </a:r>
            <a:r>
              <a:rPr lang="pt-BR" u="sng" baseline="30000" dirty="0"/>
              <a:t>o</a:t>
            </a:r>
            <a:r>
              <a:rPr lang="pt-BR" b="1" dirty="0"/>
              <a:t> </a:t>
            </a:r>
            <a:r>
              <a:rPr lang="pt-BR" dirty="0"/>
              <a:t>A partir da vigência desta Lei, os Estados, o Distrito Federal e os Municípios deverão, com base no Plano Nacional de Educação, elaborar planos decenais correspondentes.</a:t>
            </a:r>
          </a:p>
          <a:p>
            <a:r>
              <a:rPr lang="pt-BR" dirty="0"/>
              <a:t>Art. 3</a:t>
            </a:r>
            <a:r>
              <a:rPr lang="pt-BR" u="sng" baseline="30000" dirty="0"/>
              <a:t>o</a:t>
            </a:r>
            <a:r>
              <a:rPr lang="pt-BR" b="1" dirty="0"/>
              <a:t> </a:t>
            </a:r>
            <a:r>
              <a:rPr lang="pt-BR" dirty="0"/>
              <a:t>A União, em articulação com os Estados, o Distrito Federal, os municípios e a sociedade civil, procederá a avaliações periódicas da implementação do Plano Nacional de Educação.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56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512" y="404664"/>
            <a:ext cx="2736304" cy="5521969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841838" y="1499259"/>
            <a:ext cx="1829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/>
              <a:t>José Camilo Zito dos Santos Filho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94674" y="479513"/>
            <a:ext cx="17235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atin typeface="AdLib BT" panose="04040805040B02020603" pitchFamily="82" charset="0"/>
              </a:rPr>
              <a:t>2001</a:t>
            </a:r>
            <a:endParaRPr lang="pt-BR" sz="4400" b="1" dirty="0">
              <a:latin typeface="AdLib BT" panose="04040805040B02020603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56165" y="1127585"/>
            <a:ext cx="110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Reeleição</a:t>
            </a:r>
            <a:endParaRPr lang="pt-B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87" y="2374858"/>
            <a:ext cx="1857954" cy="329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203848" y="427311"/>
            <a:ext cx="2731397" cy="5521969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779648" y="548680"/>
            <a:ext cx="17235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C000"/>
                </a:solidFill>
                <a:latin typeface="AdLib BT" panose="04040805040B02020603" pitchFamily="82" charset="0"/>
              </a:rPr>
              <a:t>2005</a:t>
            </a:r>
            <a:endParaRPr lang="pt-BR" sz="4400" b="1" dirty="0">
              <a:solidFill>
                <a:srgbClr val="FFC000"/>
              </a:solidFill>
              <a:latin typeface="AdLib BT" panose="04040805040B02020603" pitchFamily="82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022359" y="1318121"/>
            <a:ext cx="110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C000"/>
                </a:solidFill>
              </a:rPr>
              <a:t>Reeleição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707822" y="1700807"/>
            <a:ext cx="1730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u="sng" dirty="0">
                <a:solidFill>
                  <a:srgbClr val="FFC000"/>
                </a:solidFill>
              </a:rPr>
              <a:t> Washington Reis de Oliveira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521" y="2563447"/>
            <a:ext cx="2327607" cy="316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6156176" y="404664"/>
            <a:ext cx="2799038" cy="5521969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6216116" y="1700808"/>
            <a:ext cx="1829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u="sng" dirty="0">
                <a:solidFill>
                  <a:srgbClr val="FFC000"/>
                </a:solidFill>
              </a:rPr>
              <a:t>José Camilo Zito dos Santos Filho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228184" y="542370"/>
            <a:ext cx="17235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C000"/>
                </a:solidFill>
                <a:latin typeface="AdLib BT" panose="04040805040B02020603" pitchFamily="82" charset="0"/>
              </a:rPr>
              <a:t>2009</a:t>
            </a:r>
            <a:endParaRPr lang="pt-BR" sz="4400" b="1" dirty="0">
              <a:solidFill>
                <a:srgbClr val="FFC000"/>
              </a:solidFill>
              <a:latin typeface="AdLib BT" panose="04040805040B02020603" pitchFamily="82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433475" y="1340768"/>
            <a:ext cx="110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C000"/>
                </a:solidFill>
              </a:rPr>
              <a:t>Reeleição</a:t>
            </a:r>
            <a:endParaRPr lang="pt-BR" b="1" dirty="0">
              <a:solidFill>
                <a:srgbClr val="FFC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2529770"/>
            <a:ext cx="144016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3208666" y="6043354"/>
            <a:ext cx="2873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latin typeface="AdLib BT" panose="04040805040B02020603" pitchFamily="82" charset="0"/>
              </a:rPr>
              <a:t>2005 / 2008</a:t>
            </a:r>
            <a:endParaRPr lang="pt-BR" sz="3000" b="1" dirty="0">
              <a:latin typeface="AdLib BT" panose="04040805040B02020603" pitchFamily="82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51520" y="6084238"/>
            <a:ext cx="2873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latin typeface="AdLib BT" panose="04040805040B02020603" pitchFamily="82" charset="0"/>
              </a:rPr>
              <a:t>2001 / 2004</a:t>
            </a:r>
            <a:endParaRPr lang="pt-BR" sz="3000" b="1" dirty="0">
              <a:latin typeface="AdLib BT" panose="04040805040B02020603" pitchFamily="82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154172" y="6040242"/>
            <a:ext cx="2873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latin typeface="AdLib BT" panose="04040805040B02020603" pitchFamily="82" charset="0"/>
              </a:rPr>
              <a:t>2009 / 2012</a:t>
            </a:r>
            <a:endParaRPr lang="pt-BR" sz="3000" b="1" dirty="0">
              <a:latin typeface="AdLib BT" panose="04040805040B02020603" pitchFamily="82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022" y="4736763"/>
            <a:ext cx="873370" cy="107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022" y="3640873"/>
            <a:ext cx="873370" cy="101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aixaDeTexto 27"/>
          <p:cNvSpPr txBox="1"/>
          <p:nvPr/>
        </p:nvSpPr>
        <p:spPr>
          <a:xfrm>
            <a:off x="8045335" y="440061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2012</a:t>
            </a:r>
            <a:endParaRPr lang="pt-BR" b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8039894" y="548073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2012</a:t>
            </a:r>
            <a:endParaRPr lang="pt-BR" b="1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7" t="40495" r="66961"/>
          <a:stretch/>
        </p:blipFill>
        <p:spPr bwMode="auto">
          <a:xfrm>
            <a:off x="7977083" y="692697"/>
            <a:ext cx="856229" cy="145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6797"/>
          <a:stretch/>
        </p:blipFill>
        <p:spPr bwMode="auto">
          <a:xfrm>
            <a:off x="7984220" y="2204864"/>
            <a:ext cx="856157" cy="130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CaixaDeTexto 32"/>
          <p:cNvSpPr txBox="1"/>
          <p:nvPr/>
        </p:nvSpPr>
        <p:spPr>
          <a:xfrm>
            <a:off x="8061026" y="318452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2011</a:t>
            </a:r>
            <a:endParaRPr lang="pt-BR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8045335" y="145894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2009</a:t>
            </a:r>
          </a:p>
          <a:p>
            <a:r>
              <a:rPr lang="pt-BR" b="1" dirty="0" smtClean="0"/>
              <a:t>2010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53743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307</Words>
  <Application>Microsoft Office PowerPoint</Application>
  <PresentationFormat>Apresentação na tela (4:3)</PresentationFormat>
  <Paragraphs>78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Planejando a PRÓXIMA década</vt:lpstr>
      <vt:lpstr>Apresentação do PowerPoint</vt:lpstr>
      <vt:lpstr>Emancipado em 1943</vt:lpstr>
      <vt:lpstr>Década de 90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Arilson Mendes</dc:creator>
  <cp:lastModifiedBy>Arilson Mendes</cp:lastModifiedBy>
  <cp:revision>26</cp:revision>
  <dcterms:created xsi:type="dcterms:W3CDTF">2015-04-07T18:48:13Z</dcterms:created>
  <dcterms:modified xsi:type="dcterms:W3CDTF">2015-04-08T10:41:35Z</dcterms:modified>
</cp:coreProperties>
</file>